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prnPr/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hu-H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endParaRPr lang="hu-H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hu-H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fld id="{07269EB9-79D7-49CD-86EA-91B467DC9DF3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hu-H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endParaRPr lang="hu-HU"/>
          </a:p>
        </p:txBody>
      </p:sp>
      <p:sp>
        <p:nvSpPr>
          <p:cNvPr id="337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</a:defRPr>
            </a:lvl1pPr>
          </a:lstStyle>
          <a:p>
            <a:endParaRPr lang="hu-H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charset="0"/>
              </a:defRPr>
            </a:lvl1pPr>
          </a:lstStyle>
          <a:p>
            <a:fld id="{40308D0A-F90F-479F-9F29-2D17DDAA2A6D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827212"/>
          </a:xfrm>
        </p:spPr>
        <p:txBody>
          <a:bodyPr anchor="b"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4038600"/>
            <a:ext cx="5176838" cy="10668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 sz="800">
                <a:solidFill>
                  <a:srgbClr val="000000"/>
                </a:solidFill>
              </a:defRPr>
            </a:lvl1pPr>
          </a:lstStyle>
          <a:p>
            <a:endParaRPr lang="hu-HU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 sz="800"/>
            </a:lvl1pPr>
          </a:lstStyle>
          <a:p>
            <a:endParaRPr lang="hu-HU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z="800"/>
            </a:lvl1pPr>
          </a:lstStyle>
          <a:p>
            <a:fld id="{A2D1EF4B-037D-4C48-AD43-152CA6F16B4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2EF05-DB0A-4F0B-BDA4-9AC5378877A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CCB40-F727-465B-9EC1-31F47EA2186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21B55-9A26-4DD9-922B-3A4E808525D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82AFD-CDCB-49A0-BCF0-45A699F443F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FC612-617B-4C15-8EE6-CC3240513AF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E1B1D-E365-477D-9D8E-23B3BDE4C72C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A182C-6C12-4CC3-9922-A5CBBF71C57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EEA00-CB38-45F1-AB92-0BED9BEF65B4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E5EB8-51E9-49D4-A500-B3EABFCDEE0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CA8E4-35F6-4C5E-8570-76DCAD76A29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98C133F5-A0CE-4523-B07E-24688E0D276D}" type="slidenum">
              <a:rPr lang="hu-HU"/>
              <a:pPr/>
              <a:t>‹#›</a:t>
            </a:fld>
            <a:endParaRPr 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400"/>
        </a:lnSpc>
        <a:spcBef>
          <a:spcPts val="16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64" y="2135188"/>
            <a:ext cx="5915036" cy="1827212"/>
          </a:xfrm>
        </p:spPr>
        <p:txBody>
          <a:bodyPr/>
          <a:lstStyle/>
          <a:p>
            <a:r>
              <a:rPr lang="hu-HU" dirty="0" err="1" smtClean="0">
                <a:solidFill>
                  <a:srgbClr val="FFC000"/>
                </a:solidFill>
              </a:rPr>
              <a:t>Scool-Túra</a:t>
            </a:r>
            <a:r>
              <a:rPr lang="hu-HU" dirty="0" smtClean="0">
                <a:solidFill>
                  <a:srgbClr val="FFC000"/>
                </a:solidFill>
              </a:rPr>
              <a:t> Kft .</a:t>
            </a:r>
            <a:br>
              <a:rPr lang="hu-HU" dirty="0" smtClean="0">
                <a:solidFill>
                  <a:srgbClr val="FFC000"/>
                </a:solidFill>
              </a:rPr>
            </a:br>
            <a:r>
              <a:rPr lang="hu-HU" sz="2800" dirty="0" smtClean="0">
                <a:solidFill>
                  <a:srgbClr val="FFC000"/>
                </a:solidFill>
              </a:rPr>
              <a:t>3530 Miskolc Széchenyi út 36.</a:t>
            </a:r>
            <a:endParaRPr lang="hu-HU" sz="2800" dirty="0">
              <a:solidFill>
                <a:srgbClr val="FFC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Középiskolai pályázatok</a:t>
            </a:r>
          </a:p>
          <a:p>
            <a:r>
              <a:rPr lang="hu-HU" dirty="0" smtClean="0"/>
              <a:t>HAT-17-2017-02-………</a:t>
            </a:r>
            <a:endParaRPr lang="hu-HU" dirty="0"/>
          </a:p>
        </p:txBody>
      </p:sp>
      <p:pic>
        <p:nvPicPr>
          <p:cNvPr id="16392" name="Picture 8" descr="yourlogohere_HU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867400"/>
            <a:ext cx="1063625" cy="536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program által meghatározott                       cél</a:t>
            </a:r>
            <a:endParaRPr lang="hu-H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pályázat célja Magyarország és Románia, Szlovákia, Szerbia, Ukrajna, Szlovénia vagy Horvátország magyar tannyelvű vagy magyar tagozattal/osztállyal rendelkező középiskoláiban tanuló diákok közösségi együttműködésének támogatása.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támogatás mire kérhető?</a:t>
            </a:r>
            <a:endParaRPr lang="hu-HU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egy középiskolai oktatásban részt vevő magyarországi diákcsoport, azonos helyen és azonos időpontban, egyazon együttműködést megvalósító, Románia, Szlovákia, Szerbia, Ukrajna, Szlovénia vagy Horvátország magyarlakta területére történő utazására, </a:t>
            </a:r>
          </a:p>
          <a:p>
            <a:endParaRPr lang="hu-HU" dirty="0"/>
          </a:p>
          <a:p>
            <a:r>
              <a:rPr lang="hu-HU" dirty="0" smtClean="0"/>
              <a:t>ÉS  egy középiskolai oktatásban részt vevő határon túli magyar diákcsoport azonos helyen és azonos időpontban, egyazon együttműködést megvalósító, Magyarországra történő utazására kérhet támogatást. 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Közös termék</a:t>
            </a:r>
            <a:endParaRPr lang="hu-HU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Határtalanul! együttműködés egy vagy több közös </a:t>
            </a:r>
            <a:r>
              <a:rPr lang="hu-HU" b="1" dirty="0" smtClean="0">
                <a:solidFill>
                  <a:srgbClr val="FF0000"/>
                </a:solidFill>
              </a:rPr>
              <a:t>termék, azaz tárgyi </a:t>
            </a:r>
            <a:r>
              <a:rPr lang="hu-HU" dirty="0" smtClean="0"/>
              <a:t>(pl. közösen megtervezett és összeszerelt műszer, közösen felújított épületrész stb.), vagy szellemi (pl. egy közösen elkészített tanulmány egy folyó vízminőségéről, hagyományőrző előadás stb.) jellegű alkotás/ok létrehozására irányul. E termék/</a:t>
            </a:r>
            <a:r>
              <a:rPr lang="hu-HU" dirty="0" err="1" smtClean="0"/>
              <a:t>ek</a:t>
            </a:r>
            <a:r>
              <a:rPr lang="hu-HU" dirty="0" smtClean="0"/>
              <a:t> elkészítése ad keretet a közösen végzett cselekvéshez, az emberi kapcsolatok kialakulásához. A termék létrehozásának lépéseit a pályázó magyarországi intézmény és a határon túli partnerintézmény közösen tervezi meg, oly módon, hogy a termék – a két, személyes találkozás során – a magyarországi és külhoni diákok aktív együttműködésének eredményeképp jöjjön létre.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Kötelező feladatok</a:t>
            </a:r>
            <a:endParaRPr lang="hu-HU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142984"/>
            <a:ext cx="6934200" cy="5214974"/>
          </a:xfrm>
        </p:spPr>
        <p:txBody>
          <a:bodyPr/>
          <a:lstStyle/>
          <a:p>
            <a:r>
              <a:rPr lang="hu-HU" dirty="0" smtClean="0"/>
              <a:t>A Határtalanul! együttműködés keretében kötelező a pályázónak legalább </a:t>
            </a:r>
            <a:r>
              <a:rPr lang="hu-HU" dirty="0" smtClean="0">
                <a:solidFill>
                  <a:srgbClr val="FF0000"/>
                </a:solidFill>
              </a:rPr>
              <a:t>egy programelemet </a:t>
            </a:r>
            <a:r>
              <a:rPr lang="hu-HU" dirty="0" smtClean="0"/>
              <a:t>megvalósítania. Formai szempontból egyetlen programelemnek minősül az alábbiakban rögzített tartalmi feltételeknek megfelelő tevékenység/tevékenységek összessége. Tartalmi szempontból programelemnek minősülnek azok a tevékenységek, amelyek elősegítik a pályázat 1. pontban megfogalmazott céljainak megvalósulását</a:t>
            </a:r>
          </a:p>
          <a:p>
            <a:r>
              <a:rPr lang="hu-HU" dirty="0" smtClean="0"/>
              <a:t>Az együttműködés előkészítő szakasza az utazás előtt, Magyarországon kerül lebonyolításra. 7.2. Az előkészítő szakasz kötelező tevékenységeként a pályázó magyarországi intézmény vállalja, hogy a megvalósítás időszakában, az első találkozást (együttműködést) megelőzően az utazáson részt vevő magyarországi diákok és kísérőtanáraik számára Határtalanul! </a:t>
            </a:r>
            <a:r>
              <a:rPr lang="hu-HU" dirty="0" smtClean="0">
                <a:solidFill>
                  <a:srgbClr val="FF0000"/>
                </a:solidFill>
              </a:rPr>
              <a:t>előkészítő órát szervez. </a:t>
            </a:r>
            <a:endParaRPr lang="hu-H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Előkészítő óra minimális elemei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a Magyarország határain túl élő magyarság létszáma, az államhatáron kívüli elhelyezkedés történelmi okai; </a:t>
            </a:r>
          </a:p>
          <a:p>
            <a:r>
              <a:rPr lang="hu-HU" dirty="0" smtClean="0"/>
              <a:t> a meglátogatandó ország, illetve települések magyarságának története, jelene;</a:t>
            </a:r>
          </a:p>
          <a:p>
            <a:r>
              <a:rPr lang="hu-HU" dirty="0" smtClean="0"/>
              <a:t>  a meglátogatandó országban élő összlakosság etnikai összetétele; </a:t>
            </a:r>
          </a:p>
          <a:p>
            <a:r>
              <a:rPr lang="hu-HU" dirty="0" smtClean="0"/>
              <a:t> a két találkozás és az együttműködés programjának, tevékenységeinek áttekintése;  a toleráns és kooperatív viselkedés alapszabályai.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Értékelő óra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05000" y="1447800"/>
            <a:ext cx="6934200" cy="5053034"/>
          </a:xfrm>
        </p:spPr>
        <p:txBody>
          <a:bodyPr/>
          <a:lstStyle/>
          <a:p>
            <a:r>
              <a:rPr lang="hu-HU" dirty="0" smtClean="0"/>
              <a:t>Az értékelő szakasz kötelező tevékenységeként a pályázó magyarországi intézmény vállalja, hogy a második utazást követően a részt vevő magyarországi diákok és kísérőtanáraik számára </a:t>
            </a:r>
            <a:r>
              <a:rPr lang="hu-HU" dirty="0" smtClean="0">
                <a:solidFill>
                  <a:srgbClr val="FF0000"/>
                </a:solidFill>
              </a:rPr>
              <a:t>Határtalanul! értékelő órát szervez</a:t>
            </a:r>
            <a:r>
              <a:rPr lang="hu-HU" dirty="0" smtClean="0"/>
              <a:t>, melynek moderátorát az utazáson részt vett kísérőtanárok közül a pályázó magyarországi intézmény választja ki.</a:t>
            </a:r>
          </a:p>
          <a:p>
            <a:r>
              <a:rPr lang="hu-HU" dirty="0" smtClean="0"/>
              <a:t>Minimális elemei:</a:t>
            </a:r>
          </a:p>
          <a:p>
            <a:pPr>
              <a:buNone/>
            </a:pPr>
            <a:r>
              <a:rPr lang="hu-HU" dirty="0"/>
              <a:t> </a:t>
            </a:r>
            <a:r>
              <a:rPr lang="hu-HU" dirty="0" smtClean="0"/>
              <a:t>   a meglátogatott ország, illetve település magyarságáról a látogatás eredményeképpen szerzett személyes tapasztalatok és ismeretek áttekintése;  az együttműködés és az elkészült termék(</a:t>
            </a:r>
            <a:r>
              <a:rPr lang="hu-HU" dirty="0" err="1" smtClean="0"/>
              <a:t>ek</a:t>
            </a:r>
            <a:r>
              <a:rPr lang="hu-HU" dirty="0" smtClean="0"/>
              <a:t>) értékelése;  az együttműködés során szerzett tapasztalatok összegzése.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Tervezzük meg az utazásokat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Fogadás </a:t>
            </a:r>
          </a:p>
          <a:p>
            <a:r>
              <a:rPr lang="hu-HU" dirty="0" smtClean="0"/>
              <a:t>Lehetőségek</a:t>
            </a:r>
          </a:p>
          <a:p>
            <a:r>
              <a:rPr lang="hu-HU" dirty="0" smtClean="0"/>
              <a:t>Kinti programok</a:t>
            </a:r>
          </a:p>
          <a:p>
            <a:r>
              <a:rPr lang="hu-HU" dirty="0" smtClean="0"/>
              <a:t>Kapcsolat felvétel a kinti Intézménnyel</a:t>
            </a:r>
          </a:p>
          <a:p>
            <a:r>
              <a:rPr lang="hu-HU" dirty="0" smtClean="0"/>
              <a:t>Forgatókönyv</a:t>
            </a:r>
          </a:p>
          <a:p>
            <a:r>
              <a:rPr lang="hu-HU" dirty="0" smtClean="0"/>
              <a:t>8 programelemhez való igazodás ( 1 fontos)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                </a:t>
            </a:r>
            <a:r>
              <a:rPr lang="hu-HU" sz="2800" dirty="0" smtClean="0"/>
              <a:t>Köszönöm a figyelmet!</a:t>
            </a:r>
          </a:p>
          <a:p>
            <a:endParaRPr lang="hu-HU" dirty="0"/>
          </a:p>
        </p:txBody>
      </p:sp>
      <p:pic>
        <p:nvPicPr>
          <p:cNvPr id="4" name="Kép 3" descr="kávészün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2643182"/>
            <a:ext cx="3901440" cy="25999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egbemutato">
  <a:themeElements>
    <a:clrScheme name="Üzleti terv bemutatása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Üzleti terv bemutatás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Üzleti terv bemutatása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zleti terv bemutatása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zleti terv bemutatása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zleti terv bemutatása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zleti terv bemutatása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zleti terv bemutatása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zleti terv bemutatása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zleti terv bemutatása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zleti terv bemutatása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zleti terv bemutatása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zleti terv bemutatása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Cegbemutato</Template>
  <TotalTime>110</TotalTime>
  <Words>488</Words>
  <Application>Microsoft Office PowerPoint</Application>
  <PresentationFormat>Diavetítés a képernyőre (4:3 oldalarány)</PresentationFormat>
  <Paragraphs>31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2" baseType="lpstr">
      <vt:lpstr>Arial</vt:lpstr>
      <vt:lpstr>Tahoma</vt:lpstr>
      <vt:lpstr>Cegbemutato</vt:lpstr>
      <vt:lpstr>Scool-Túra Kft . 3530 Miskolc Széchenyi út 36.</vt:lpstr>
      <vt:lpstr>A program által meghatározott                       cél</vt:lpstr>
      <vt:lpstr>A támogatás mire kérhető?</vt:lpstr>
      <vt:lpstr>Közös termék</vt:lpstr>
      <vt:lpstr>Kötelező feladatok</vt:lpstr>
      <vt:lpstr>Előkészítő óra minimális elemei</vt:lpstr>
      <vt:lpstr>Értékelő óra</vt:lpstr>
      <vt:lpstr>Tervezzük meg az utazásokat</vt:lpstr>
      <vt:lpstr>9.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Scool-Túra Kft . 3530 Miskolc Széchenyi út 36.</dc:title>
  <dc:creator>KD</dc:creator>
  <cp:lastModifiedBy>KD</cp:lastModifiedBy>
  <cp:revision>2</cp:revision>
  <dcterms:created xsi:type="dcterms:W3CDTF">2018-08-26T10:46:40Z</dcterms:created>
  <dcterms:modified xsi:type="dcterms:W3CDTF">2018-08-26T12:37:12Z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TC010175101038</vt:lpwstr>
  </property>
</Properties>
</file>