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59" r:id="rId5"/>
    <p:sldId id="262" r:id="rId6"/>
    <p:sldId id="265" r:id="rId7"/>
    <p:sldId id="266" r:id="rId8"/>
    <p:sldId id="264" r:id="rId9"/>
    <p:sldId id="269" r:id="rId10"/>
    <p:sldId id="267" r:id="rId11"/>
    <p:sldId id="268" r:id="rId12"/>
    <p:sldId id="263" r:id="rId13"/>
    <p:sldId id="270" r:id="rId14"/>
    <p:sldId id="271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66" d="100"/>
          <a:sy n="66" d="100"/>
        </p:scale>
        <p:origin x="-14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492ED32-2D20-4154-BCA6-A01D50E033B3}" type="datetimeFigureOut">
              <a:rPr lang="fr-FR"/>
              <a:pPr>
                <a:defRPr/>
              </a:pPr>
              <a:t>26/08/2018</a:t>
            </a:fld>
            <a:endParaRPr lang="fr-CA"/>
          </a:p>
        </p:txBody>
      </p:sp>
      <p:sp>
        <p:nvSpPr>
          <p:cNvPr id="614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14342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D41CC33-F020-46BE-8ECF-D504351DC02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nstant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nstant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nstant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nstant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nstant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12648" y="1499616"/>
            <a:ext cx="7772400" cy="1472184"/>
          </a:xfrm>
          <a:ln>
            <a:noFill/>
          </a:ln>
        </p:spPr>
        <p:txBody>
          <a:bodyPr tIns="0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latinLnBrk="0">
              <a:spcBef>
                <a:spcPct val="0"/>
              </a:spcBef>
              <a:buNone/>
              <a:defRPr sz="6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1981200" y="3026568"/>
            <a:ext cx="6400800" cy="1752600"/>
          </a:xfrm>
        </p:spPr>
        <p:txBody>
          <a:bodyPr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Rectangl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54059D92-567C-484F-A439-F00C67CE0EEB}" type="datetime2">
              <a:rPr lang="en-US"/>
              <a:pPr>
                <a:defRPr/>
              </a:pPr>
              <a:t>Sunday, August 26, 2018</a:t>
            </a:fld>
            <a:endParaRPr lang="en-US"/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09BC774-3029-4352-B5B1-1CA384308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CF251-9652-4ABE-8E07-D3EAF40856A3}" type="datetime2">
              <a:rPr lang="en-US"/>
              <a:pPr>
                <a:defRPr/>
              </a:pPr>
              <a:t>Sunday, August 26, 2018</a:t>
            </a:fld>
            <a:endParaRPr lang="en-US"/>
          </a:p>
        </p:txBody>
      </p:sp>
      <p:sp>
        <p:nvSpPr>
          <p:cNvPr id="5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EB3F1-B721-4868-A89F-92F71D372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latinLnBrk="0">
              <a:spcBef>
                <a:spcPct val="0"/>
              </a:spcBef>
              <a:buNone/>
              <a:defRPr lang="en-US" sz="6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3400" y="2676528"/>
            <a:ext cx="7772400" cy="1509712"/>
          </a:xfrm>
        </p:spPr>
        <p:txBody>
          <a:bodyPr/>
          <a:lstStyle>
            <a:lvl1pPr marL="329184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Rectangl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5123FB7F-1C1F-48C7-ABC9-73D3010EF182}" type="datetime2">
              <a:rPr lang="en-US"/>
              <a:pPr>
                <a:defRPr/>
              </a:pPr>
              <a:t>Sunday, August 26, 2018</a:t>
            </a:fld>
            <a:endParaRPr lang="en-US"/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6BAE505-9738-4793-9B42-E70AA466B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AC8AA-3736-4E09-90AC-7CCF82339B00}" type="datetime2">
              <a:rPr lang="en-US"/>
              <a:pPr>
                <a:defRPr/>
              </a:pPr>
              <a:t>Sunday, August 26, 2018</a:t>
            </a:fld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4A9B-1ACF-4FE1-902C-8887D7C33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53949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5025" y="1859757"/>
            <a:ext cx="4041775" cy="534987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2418557"/>
            <a:ext cx="4040188" cy="3941763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18557"/>
            <a:ext cx="4041775" cy="3941763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26BF-D2CD-4062-B9C8-BBC192BCD486}" type="datetime2">
              <a:rPr lang="en-US"/>
              <a:pPr>
                <a:defRPr/>
              </a:pPr>
              <a:t>Sunday, August 26, 2018</a:t>
            </a:fld>
            <a:endParaRPr lang="en-US"/>
          </a:p>
        </p:txBody>
      </p:sp>
      <p:sp>
        <p:nvSpPr>
          <p:cNvPr id="8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16FB7-8C46-4BBA-9236-F85AE8C46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latinLnBrk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A260-F85B-4B11-ADE1-77854CA107E0}" type="datetime2">
              <a:rPr lang="en-US"/>
              <a:pPr>
                <a:defRPr/>
              </a:pPr>
              <a:t>Sunday, August 26, 2018</a:t>
            </a:fld>
            <a:endParaRPr lang="en-US"/>
          </a:p>
        </p:txBody>
      </p:sp>
      <p:sp>
        <p:nvSpPr>
          <p:cNvPr id="4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F97D-C66B-4E68-870F-774DC376F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76CA9-53FD-437B-9993-310E11885CDD}" type="datetime2">
              <a:rPr lang="en-US"/>
              <a:pPr>
                <a:defRPr/>
              </a:pPr>
              <a:t>Sunday, August 26, 2018</a:t>
            </a:fld>
            <a:endParaRPr lang="en-US"/>
          </a:p>
        </p:txBody>
      </p:sp>
      <p:sp>
        <p:nvSpPr>
          <p:cNvPr id="3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1507A-628A-4FAC-B88B-8C9FBA8BC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7F069-2713-41DD-800A-0FDE0EC478C7}" type="datetime2">
              <a:rPr lang="en-US"/>
              <a:pPr>
                <a:defRPr/>
              </a:pPr>
              <a:t>Sunday, August 26, 2018</a:t>
            </a:fld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7996A-369C-4510-BC06-BD3E90E47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55544" y="3021808"/>
            <a:ext cx="2514600" cy="457200"/>
          </a:xfrm>
        </p:spPr>
        <p:txBody>
          <a:bodyPr/>
          <a:lstStyle>
            <a:lvl1pPr algn="l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55544" y="3500440"/>
            <a:ext cx="2209800" cy="2130552"/>
          </a:xfrm>
        </p:spPr>
        <p:txBody>
          <a:bodyPr lIns="0" rIns="0" bIns="0"/>
          <a:lstStyle>
            <a:lvl1pPr marL="0" indent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47712" y="1524000"/>
            <a:ext cx="5029200" cy="4114800"/>
          </a:xfrm>
          <a:prstGeom prst="roundRect">
            <a:avLst>
              <a:gd name="adj" fmla="val 4167"/>
            </a:avLst>
          </a:prstGeom>
          <a:solidFill>
            <a:schemeClr val="bg2"/>
          </a:solidFill>
          <a:ln w="3000">
            <a:solidFill>
              <a:schemeClr val="bg2">
                <a:shade val="35000"/>
              </a:schemeClr>
            </a:solidFill>
            <a:miter lim="800000"/>
          </a:ln>
          <a:effectLst/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5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9D7DB-1926-4B6D-A78A-E98860E83A75}" type="datetime2">
              <a:rPr lang="en-US"/>
              <a:pPr>
                <a:defRPr/>
              </a:pPr>
              <a:t>Sunday, August 26, 2018</a:t>
            </a:fld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9612-0E90-46FE-A279-54B43388C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nstantia" pitchFamily="18" charset="0"/>
            </a:endParaRPr>
          </a:p>
        </p:txBody>
      </p:sp>
      <p:sp>
        <p:nvSpPr>
          <p:cNvPr id="8" name="Form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nstantia" pitchFamily="18" charset="0"/>
            </a:endParaRPr>
          </a:p>
        </p:txBody>
      </p:sp>
      <p:sp>
        <p:nvSpPr>
          <p:cNvPr id="1028" name="Rectangl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Rectangl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682BA874-53FA-4B69-96EA-07069A5A0041}" type="datetime2">
              <a:rPr lang="en-US"/>
              <a:pPr>
                <a:defRPr/>
              </a:pPr>
              <a:t>Sunday, August 26, 2018</a:t>
            </a:fld>
            <a:endParaRPr lang="en-US"/>
          </a:p>
        </p:txBody>
      </p:sp>
      <p:sp>
        <p:nvSpPr>
          <p:cNvPr id="1031" name="Rectangle 21"/>
          <p:cNvSpPr>
            <a:spLocks noGrp="1"/>
          </p:cNvSpPr>
          <p:nvPr>
            <p:ph type="ftr" sz="quarter" idx="3"/>
          </p:nvPr>
        </p:nvSpPr>
        <p:spPr bwMode="auto">
          <a:xfrm>
            <a:off x="25908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91A6DD5D-FDD2-432E-809A-A339F7777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11"/>
            <p:cNvSpPr>
              <a:spLocks/>
            </p:cNvSpPr>
            <p:nvPr/>
          </p:nvSpPr>
          <p:spPr bwMode="auto">
            <a:xfrm rot="21435692">
              <a:off x="-21862" y="202262"/>
              <a:ext cx="9162324" cy="64777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onstantia" pitchFamily="18" charset="0"/>
              </a:endParaRPr>
            </a:p>
          </p:txBody>
        </p:sp>
        <p:sp>
          <p:nvSpPr>
            <p:cNvPr id="13" name="Forme 12"/>
            <p:cNvSpPr>
              <a:spLocks/>
            </p:cNvSpPr>
            <p:nvPr/>
          </p:nvSpPr>
          <p:spPr bwMode="auto">
            <a:xfrm rot="21435692">
              <a:off x="-15525" y="275829"/>
              <a:ext cx="9175050" cy="5294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onstantia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86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800100" indent="-342900" algn="l" defTabSz="-138731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1257300" indent="-342900" algn="l" defTabSz="-138731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714500" indent="-342900" algn="l" defTabSz="-138731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2171700" indent="-342900" algn="l" defTabSz="-138731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rme 5"/>
          <p:cNvSpPr>
            <a:spLocks noGrp="1"/>
          </p:cNvSpPr>
          <p:nvPr>
            <p:ph type="subTitle" idx="1"/>
          </p:nvPr>
        </p:nvSpPr>
        <p:spPr>
          <a:xfrm>
            <a:off x="1214438" y="3429000"/>
            <a:ext cx="5734050" cy="546100"/>
          </a:xfrm>
        </p:spPr>
        <p:txBody>
          <a:bodyPr/>
          <a:lstStyle/>
          <a:p>
            <a:pPr marR="0" algn="l" defTabSz="914400" eaLnBrk="1" hangingPunct="1"/>
            <a:r>
              <a:rPr lang="fr-CA" sz="2000" smtClean="0">
                <a:latin typeface="Calibri" pitchFamily="34" charset="0"/>
              </a:rPr>
              <a:t>Company Name</a:t>
            </a:r>
          </a:p>
        </p:txBody>
      </p:sp>
      <p:sp>
        <p:nvSpPr>
          <p:cNvPr id="4099" name="Forme 2"/>
          <p:cNvSpPr>
            <a:spLocks/>
          </p:cNvSpPr>
          <p:nvPr/>
        </p:nvSpPr>
        <p:spPr bwMode="auto">
          <a:xfrm>
            <a:off x="1187450" y="2781300"/>
            <a:ext cx="65532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hu-HU" sz="4000" dirty="0" smtClean="0">
                <a:latin typeface="Calibri" pitchFamily="34" charset="0"/>
              </a:rPr>
              <a:t>2018.Augusztus  27-28.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hu-HU" sz="4000" dirty="0" smtClean="0">
                <a:latin typeface="Calibri" pitchFamily="34" charset="0"/>
              </a:rPr>
              <a:t>    3. Mezőkövesdi képzés</a:t>
            </a:r>
            <a:endParaRPr lang="fr-CA" sz="4000" dirty="0">
              <a:latin typeface="Calibri" pitchFamily="34" charset="0"/>
            </a:endParaRPr>
          </a:p>
        </p:txBody>
      </p:sp>
      <p:pic>
        <p:nvPicPr>
          <p:cNvPr id="4" name="Tartalom helye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00100" y="4643446"/>
            <a:ext cx="7016750" cy="1428760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marL="0" indent="0" algn="ctr" defTabSz="914400" eaLnBrk="1" hangingPunct="1"/>
            <a:r>
              <a:rPr lang="hu-HU" dirty="0" smtClean="0"/>
              <a:t>Amit mi nem ígérünk !!!</a:t>
            </a:r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437"/>
          </a:xfrm>
        </p:spPr>
        <p:txBody>
          <a:bodyPr/>
          <a:lstStyle/>
          <a:p>
            <a:r>
              <a:rPr lang="hu-HU" dirty="0" smtClean="0"/>
              <a:t>Fényképezünk a kirándulásokon!</a:t>
            </a:r>
            <a:r>
              <a:rPr lang="fr-FR" dirty="0" smtClean="0"/>
              <a:t> 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fr-FR" dirty="0" smtClean="0"/>
              <a:t> </a:t>
            </a:r>
            <a:r>
              <a:rPr lang="hu-HU" dirty="0" smtClean="0"/>
              <a:t>                              </a:t>
            </a:r>
            <a:r>
              <a:rPr lang="hu-HU" dirty="0" err="1" smtClean="0"/>
              <a:t>blogot</a:t>
            </a:r>
            <a:r>
              <a:rPr lang="hu-HU" dirty="0" smtClean="0"/>
              <a:t> írunk és hirdetést </a:t>
            </a:r>
          </a:p>
          <a:p>
            <a:pPr>
              <a:buNone/>
            </a:pPr>
            <a:r>
              <a:rPr lang="hu-HU" dirty="0" smtClean="0"/>
              <a:t>                                    szerkesztünk</a:t>
            </a:r>
            <a:endParaRPr lang="fr-FR" dirty="0" smtClean="0"/>
          </a:p>
          <a:p>
            <a:r>
              <a:rPr lang="hu-HU" dirty="0" smtClean="0"/>
              <a:t>Elszámolást készítünk !!!!!!!!!!!!!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                                   tanári bért fizetünk</a:t>
            </a:r>
            <a:r>
              <a:rPr lang="fr-FR" dirty="0" smtClean="0"/>
              <a:t> </a:t>
            </a:r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                             </a:t>
            </a:r>
          </a:p>
          <a:p>
            <a:endParaRPr lang="hu-HU" dirty="0" smtClean="0"/>
          </a:p>
        </p:txBody>
      </p:sp>
      <p:pic>
        <p:nvPicPr>
          <p:cNvPr id="4" name="Kép 3" descr="fényképezé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045" y="1357299"/>
            <a:ext cx="2189966" cy="1428760"/>
          </a:xfrm>
          <a:prstGeom prst="rect">
            <a:avLst/>
          </a:prstGeom>
        </p:spPr>
      </p:pic>
      <p:pic>
        <p:nvPicPr>
          <p:cNvPr id="5" name="Kép 4" descr="blo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3" y="1982312"/>
            <a:ext cx="1785950" cy="1794340"/>
          </a:xfrm>
          <a:prstGeom prst="rect">
            <a:avLst/>
          </a:prstGeom>
        </p:spPr>
      </p:pic>
      <p:pic>
        <p:nvPicPr>
          <p:cNvPr id="6" name="Kép 5" descr="elszámolá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264" y="3636633"/>
            <a:ext cx="2219322" cy="1444954"/>
          </a:xfrm>
          <a:prstGeom prst="rect">
            <a:avLst/>
          </a:prstGeom>
        </p:spPr>
      </p:pic>
      <p:pic>
        <p:nvPicPr>
          <p:cNvPr id="7" name="Kép 6" descr="bérfizeté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662" y="4333622"/>
            <a:ext cx="2557462" cy="1695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marL="0" indent="0" algn="ctr" defTabSz="914400" eaLnBrk="1" hangingPunct="1"/>
            <a:r>
              <a:rPr lang="hu-HU" sz="4000" dirty="0" smtClean="0"/>
              <a:t>Amivel kiegészítettük a programot</a:t>
            </a:r>
            <a:endParaRPr lang="fr-CA" sz="4000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r>
              <a:rPr lang="hu-HU" dirty="0" smtClean="0"/>
              <a:t>Teljes körű követés</a:t>
            </a:r>
          </a:p>
          <a:p>
            <a:r>
              <a:rPr lang="fr-FR" dirty="0" smtClean="0"/>
              <a:t> </a:t>
            </a:r>
            <a:r>
              <a:rPr lang="hu-HU" dirty="0" smtClean="0"/>
              <a:t>Felkészítés akkreditált képzéssel</a:t>
            </a:r>
          </a:p>
          <a:p>
            <a:r>
              <a:rPr lang="hu-HU" dirty="0" smtClean="0"/>
              <a:t> Pedagógus idegenvezető ,aki foglalkoztatja a diákokat</a:t>
            </a:r>
          </a:p>
          <a:p>
            <a:r>
              <a:rPr lang="hu-HU" dirty="0" smtClean="0"/>
              <a:t>Munkafüzetek ( Erdély,Felvidék,Kárpátalja)</a:t>
            </a:r>
          </a:p>
          <a:p>
            <a:r>
              <a:rPr lang="hu-HU" dirty="0" smtClean="0"/>
              <a:t>Kapcsolatfelvétel a külhoni iskolákkal ,látogatás leszervezése</a:t>
            </a:r>
          </a:p>
          <a:p>
            <a:r>
              <a:rPr lang="hu-HU" dirty="0" smtClean="0"/>
              <a:t>A belépők összehangolás,kedvezmények</a:t>
            </a:r>
          </a:p>
          <a:p>
            <a:r>
              <a:rPr lang="hu-HU" dirty="0" smtClean="0"/>
              <a:t>Belépők finanszírozása és fizetése,valuta elszámolás</a:t>
            </a:r>
          </a:p>
          <a:p>
            <a:endParaRPr lang="hu-HU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marL="0" indent="0" defTabSz="914400" eaLnBrk="1" hangingPunct="1"/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Piros-fehér-zöld szalag díj,</a:t>
            </a:r>
            <a:br>
              <a:rPr lang="hu-HU" dirty="0" smtClean="0"/>
            </a:br>
            <a:r>
              <a:rPr lang="hu-HU" dirty="0" smtClean="0"/>
              <a:t> tematikus tábori programszervezése</a:t>
            </a:r>
          </a:p>
          <a:p>
            <a:pPr>
              <a:buNone/>
            </a:pPr>
            <a:r>
              <a:rPr lang="hu-HU" dirty="0" smtClean="0"/>
              <a:t>Versenyek szervezése </a:t>
            </a:r>
            <a:r>
              <a:rPr lang="hu-HU" dirty="0" err="1" smtClean="0"/>
              <a:t>Pl</a:t>
            </a:r>
            <a:r>
              <a:rPr lang="hu-HU" dirty="0" smtClean="0"/>
              <a:t> GULÁG vagy Mátyás évhez kapcsolódó versenyek</a:t>
            </a:r>
          </a:p>
          <a:p>
            <a:pPr>
              <a:buNone/>
            </a:pPr>
            <a:r>
              <a:rPr lang="hu-HU" dirty="0" smtClean="0"/>
              <a:t>ÚJ !!!!!!!!!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Fotó pályázat hirdetése</a:t>
            </a:r>
          </a:p>
          <a:p>
            <a:pPr>
              <a:buNone/>
            </a:pPr>
            <a:r>
              <a:rPr lang="hu-HU" dirty="0" smtClean="0"/>
              <a:t>1 kategória –gyerek képek</a:t>
            </a:r>
          </a:p>
          <a:p>
            <a:pPr>
              <a:buNone/>
            </a:pPr>
            <a:r>
              <a:rPr lang="hu-HU" dirty="0" smtClean="0"/>
              <a:t>2 egy kirándulás helyszínei</a:t>
            </a:r>
          </a:p>
          <a:p>
            <a:pPr>
              <a:buNone/>
            </a:pPr>
            <a:r>
              <a:rPr lang="hu-HU" dirty="0" smtClean="0"/>
              <a:t>Díj családi  </a:t>
            </a:r>
            <a:r>
              <a:rPr lang="hu-HU" dirty="0" err="1" smtClean="0"/>
              <a:t>wellnes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fr-FR" dirty="0" smtClean="0"/>
          </a:p>
        </p:txBody>
      </p:sp>
      <p:pic>
        <p:nvPicPr>
          <p:cNvPr id="4" name="Kép 3" descr="fotó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071810"/>
            <a:ext cx="2638425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marL="0" indent="0" defTabSz="914400" eaLnBrk="1" hangingPunct="1"/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pPr algn="r">
              <a:buNone/>
            </a:pPr>
            <a:r>
              <a:rPr lang="hu-HU" dirty="0" smtClean="0"/>
              <a:t>                                       2018/2019 tanév 160 pályázat</a:t>
            </a:r>
            <a:br>
              <a:rPr lang="hu-HU" dirty="0" smtClean="0"/>
            </a:br>
            <a:r>
              <a:rPr lang="hu-HU" dirty="0" smtClean="0"/>
              <a:t>                                    1119 nyertes                                                                       Kárpátalja,Erdély,Felvidék,Vajdaság</a:t>
            </a:r>
          </a:p>
          <a:p>
            <a:pPr>
              <a:buNone/>
            </a:pPr>
            <a:r>
              <a:rPr lang="hu-HU" dirty="0" smtClean="0"/>
              <a:t> </a:t>
            </a:r>
            <a:endParaRPr lang="fr-FR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71810"/>
            <a:ext cx="2590800" cy="226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marL="0" indent="0" algn="ctr" defTabSz="914400" eaLnBrk="1" hangingPunct="1"/>
            <a:r>
              <a:rPr lang="hu-HU" dirty="0" smtClean="0"/>
              <a:t>Köszönöm a figyelmet!</a:t>
            </a:r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fr-FR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928934"/>
            <a:ext cx="2590800" cy="226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marL="0" indent="0" algn="ctr" defTabSz="914400" eaLnBrk="1" hangingPunct="1"/>
            <a:r>
              <a:rPr lang="hu-HU" dirty="0" smtClean="0"/>
              <a:t>2018.Augusztus 27-28.</a:t>
            </a:r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Felkészítés a határtalanul programok szervezésére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85796"/>
          </a:xfrm>
        </p:spPr>
        <p:txBody>
          <a:bodyPr/>
          <a:lstStyle/>
          <a:p>
            <a:pPr marL="0" indent="0" defTabSz="914400" eaLnBrk="1" hangingPunct="1"/>
            <a:r>
              <a:rPr lang="hu-HU" dirty="0" smtClean="0"/>
              <a:t>  </a:t>
            </a:r>
            <a:r>
              <a:rPr lang="hu-HU" dirty="0" err="1" smtClean="0"/>
              <a:t>Scool-Túra</a:t>
            </a:r>
            <a:r>
              <a:rPr lang="hu-HU" dirty="0" smtClean="0"/>
              <a:t> Kft.</a:t>
            </a:r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762516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2008.             December 12 . megalakulás</a:t>
            </a:r>
          </a:p>
          <a:p>
            <a:pPr>
              <a:buNone/>
            </a:pPr>
            <a:r>
              <a:rPr lang="hu-HU" dirty="0" smtClean="0"/>
              <a:t>2008-2010 .    Képzések Elsősorban autóbuszos</a:t>
            </a:r>
            <a:br>
              <a:rPr lang="hu-HU" dirty="0" smtClean="0"/>
            </a:br>
            <a:r>
              <a:rPr lang="hu-HU" dirty="0" smtClean="0"/>
              <a:t>                    vállalkozóknak</a:t>
            </a:r>
          </a:p>
          <a:p>
            <a:pPr>
              <a:buNone/>
            </a:pPr>
            <a:r>
              <a:rPr lang="hu-HU" dirty="0" smtClean="0"/>
              <a:t>2011/12            Határtalanul programok</a:t>
            </a:r>
          </a:p>
          <a:p>
            <a:pPr>
              <a:buNone/>
            </a:pPr>
            <a:r>
              <a:rPr lang="hu-HU" dirty="0" smtClean="0"/>
              <a:t>2014/15           Felnőttképzési akkreditáció</a:t>
            </a:r>
          </a:p>
          <a:p>
            <a:pPr>
              <a:buNone/>
            </a:pPr>
            <a:r>
              <a:rPr lang="hu-HU" dirty="0" smtClean="0"/>
              <a:t>2015/16           Pedagógus továbbképzések akkreditációja</a:t>
            </a:r>
          </a:p>
          <a:p>
            <a:pPr>
              <a:buNone/>
            </a:pPr>
            <a:r>
              <a:rPr lang="hu-HU" dirty="0" smtClean="0"/>
              <a:t>                       TÁMOP pályázatok</a:t>
            </a:r>
          </a:p>
          <a:p>
            <a:pPr marL="514350" indent="-514350">
              <a:buAutoNum type="arabicPlain" startAt="2017"/>
            </a:pPr>
            <a:r>
              <a:rPr lang="hu-HU" dirty="0" smtClean="0"/>
              <a:t>                 </a:t>
            </a:r>
            <a:r>
              <a:rPr lang="hu-HU" dirty="0" err="1" smtClean="0"/>
              <a:t>Gulág</a:t>
            </a:r>
            <a:r>
              <a:rPr lang="hu-HU" dirty="0" smtClean="0"/>
              <a:t> pályázat 200 gyerek Kárpátalján</a:t>
            </a:r>
          </a:p>
          <a:p>
            <a:pPr marL="514350" indent="-514350">
              <a:buAutoNum type="arabicPlain" startAt="2017"/>
            </a:pPr>
            <a:r>
              <a:rPr lang="hu-HU" dirty="0" smtClean="0"/>
              <a:t>                 Piros-fehér-zöld tábor</a:t>
            </a:r>
            <a:br>
              <a:rPr lang="hu-HU" dirty="0" smtClean="0"/>
            </a:br>
            <a:r>
              <a:rPr lang="hu-HU" dirty="0" smtClean="0"/>
              <a:t>                  EFOP Együtt testvérként </a:t>
            </a:r>
            <a:r>
              <a:rPr lang="hu-HU" dirty="0" err="1" smtClean="0"/>
              <a:t>páláyzatok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                        Határtalanul pályázat 01,02,03.         </a:t>
            </a:r>
          </a:p>
        </p:txBody>
      </p:sp>
      <p:pic>
        <p:nvPicPr>
          <p:cNvPr id="4" name="Tartalom helye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86314" y="0"/>
            <a:ext cx="4357686" cy="1428760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marL="0" indent="0" defTabSz="914400" eaLnBrk="1" hangingPunct="1"/>
            <a:r>
              <a:rPr lang="hu-HU" dirty="0" smtClean="0"/>
              <a:t>                 2012-2018</a:t>
            </a:r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   2011/2012 tanév 6 pályázat</a:t>
            </a:r>
            <a:br>
              <a:rPr lang="hu-HU" dirty="0" smtClean="0"/>
            </a:br>
            <a:r>
              <a:rPr lang="hu-HU" dirty="0" smtClean="0"/>
              <a:t>                              5 nyertes </a:t>
            </a:r>
            <a:br>
              <a:rPr lang="hu-HU" dirty="0" smtClean="0"/>
            </a:br>
            <a:r>
              <a:rPr lang="hu-HU" dirty="0" smtClean="0"/>
              <a:t>                              Kárpátalja</a:t>
            </a:r>
            <a:r>
              <a:rPr lang="fr-FR" dirty="0" smtClean="0"/>
              <a:t> 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fr-FR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357430"/>
            <a:ext cx="214312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70"/>
          </a:xfrm>
        </p:spPr>
        <p:txBody>
          <a:bodyPr/>
          <a:lstStyle/>
          <a:p>
            <a:pPr marL="0" indent="0" defTabSz="914400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Az utazási iroda feladata</a:t>
            </a:r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r>
              <a:rPr lang="hu-HU" dirty="0" smtClean="0"/>
              <a:t>A program megtervezése a biztonságos utazás lebonyolítása érdekében</a:t>
            </a:r>
          </a:p>
          <a:p>
            <a:r>
              <a:rPr lang="hu-HU" dirty="0" smtClean="0"/>
              <a:t>Az autóbusz megrendelése a hatályos jogszabályok figyelembevételével és betartásával</a:t>
            </a:r>
          </a:p>
          <a:p>
            <a:r>
              <a:rPr lang="hu-HU" dirty="0" smtClean="0"/>
              <a:t>Szállás,étkezés megrendelése</a:t>
            </a:r>
          </a:p>
          <a:p>
            <a:r>
              <a:rPr lang="hu-HU" dirty="0" smtClean="0"/>
              <a:t>Idegenvezető biztosítása ( csak helyi viszonylatban)</a:t>
            </a:r>
          </a:p>
          <a:p>
            <a:r>
              <a:rPr lang="hu-HU" dirty="0" smtClean="0"/>
              <a:t>Szerződéskötés</a:t>
            </a:r>
          </a:p>
          <a:p>
            <a:r>
              <a:rPr lang="hu-HU" dirty="0" smtClean="0"/>
              <a:t>Lebonyolítás</a:t>
            </a:r>
          </a:p>
          <a:p>
            <a:r>
              <a:rPr lang="hu-HU" dirty="0" smtClean="0"/>
              <a:t>Számlázás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/>
          <a:lstStyle/>
          <a:p>
            <a:pPr marL="0" indent="0" defTabSz="914400" eaLnBrk="1" hangingPunct="1"/>
            <a:r>
              <a:rPr lang="hu-HU" dirty="0" smtClean="0"/>
              <a:t>   Mindezt mi hogyan csináljuk?</a:t>
            </a:r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r>
              <a:rPr lang="hu-HU" dirty="0" smtClean="0"/>
              <a:t>Nem egyszerűen Utazási Iroda vagyunk –Pedagógus csapat</a:t>
            </a:r>
          </a:p>
          <a:p>
            <a:r>
              <a:rPr lang="hu-HU" dirty="0" smtClean="0"/>
              <a:t>Ismerjük a gyerek életkori sajátosságait és a pedagógus kollegáinkat</a:t>
            </a:r>
          </a:p>
          <a:p>
            <a:r>
              <a:rPr lang="hu-HU" dirty="0" smtClean="0"/>
              <a:t>Fontos az előkészítés –tárgyalás az Iskolával</a:t>
            </a:r>
            <a:br>
              <a:rPr lang="hu-HU" dirty="0" smtClean="0"/>
            </a:br>
            <a:r>
              <a:rPr lang="hu-HU" dirty="0" smtClean="0"/>
              <a:t>					                                                            Tankerülettel</a:t>
            </a:r>
          </a:p>
          <a:p>
            <a:r>
              <a:rPr lang="hu-HU" dirty="0" smtClean="0"/>
              <a:t>Mi írjuk és töltjük az EPER rendszerbe a pályázatot</a:t>
            </a:r>
          </a:p>
          <a:p>
            <a:r>
              <a:rPr lang="hu-HU" dirty="0" smtClean="0"/>
              <a:t>Megkeressük a külhoni partnereket</a:t>
            </a:r>
          </a:p>
          <a:p>
            <a:r>
              <a:rPr lang="hu-HU" dirty="0" smtClean="0"/>
              <a:t>A nyertes pályázat hirdetése után felvesszük a kapcsolatot</a:t>
            </a:r>
            <a:br>
              <a:rPr lang="hu-HU" dirty="0" smtClean="0"/>
            </a:br>
            <a:r>
              <a:rPr lang="hu-HU" dirty="0" smtClean="0"/>
              <a:t>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marL="0" indent="0" algn="ctr" defTabSz="914400" eaLnBrk="1" hangingPunct="1"/>
            <a:r>
              <a:rPr lang="hu-HU" dirty="0" smtClean="0"/>
              <a:t>Pályázati szakasz</a:t>
            </a:r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r>
              <a:rPr lang="hu-HU" dirty="0" smtClean="0"/>
              <a:t>Időt ,energiát nem kímélve szervezzük az akkreditált tanúsítványt adó „ mezőkövesdi képzésünket”</a:t>
            </a:r>
          </a:p>
          <a:p>
            <a:r>
              <a:rPr lang="hu-HU" dirty="0" smtClean="0"/>
              <a:t>Ezt megelőzi egy csapat megbeszélés az idegenvezetőinkkel .</a:t>
            </a:r>
          </a:p>
          <a:p>
            <a:r>
              <a:rPr lang="hu-HU" dirty="0" smtClean="0"/>
              <a:t>Ebben az évben már táborokat is bonyolítottunk a piros-fehér-zöld szalag díjhoz </a:t>
            </a:r>
            <a:r>
              <a:rPr lang="hu-HU" dirty="0" smtClean="0"/>
              <a:t>kapcsolódva</a:t>
            </a:r>
            <a:endParaRPr lang="hu-HU" dirty="0" smtClean="0"/>
          </a:p>
          <a:p>
            <a:r>
              <a:rPr lang="hu-HU" dirty="0" smtClean="0"/>
              <a:t>A képzés előadóit aktuális témával hívjuk</a:t>
            </a:r>
            <a:r>
              <a:rPr lang="hu-HU" dirty="0" smtClean="0"/>
              <a:t>.</a:t>
            </a:r>
          </a:p>
          <a:p>
            <a:r>
              <a:rPr lang="hu-HU" dirty="0" smtClean="0"/>
              <a:t>Honlapot hoztunk létre </a:t>
            </a:r>
            <a:r>
              <a:rPr lang="hu-HU" dirty="0" err="1" smtClean="0"/>
              <a:t>www.hatartalanul.info</a:t>
            </a:r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marL="0" indent="0" defTabSz="914400" eaLnBrk="1" hangingPunct="1"/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r>
              <a:rPr lang="hu-HU" dirty="0" smtClean="0"/>
              <a:t>Gondot fordítunk arra ,hogy a kollégák ismeretekkel ,ismeretségekkel , fontos háttér anyaggal térjenek haza</a:t>
            </a:r>
          </a:p>
          <a:p>
            <a:r>
              <a:rPr lang="hu-HU" dirty="0" smtClean="0"/>
              <a:t>Kérünk ,könyörgünk a névsorokért, szoba és utas listákért,ülésrendekért!!! ( Más utazási iroda nem könyörög ,</a:t>
            </a:r>
            <a:r>
              <a:rPr lang="hu-HU" dirty="0" smtClean="0">
                <a:solidFill>
                  <a:srgbClr val="FF0000"/>
                </a:solidFill>
              </a:rPr>
              <a:t>egyszerűen töröl!!!</a:t>
            </a:r>
          </a:p>
          <a:p>
            <a:r>
              <a:rPr lang="hu-HU" dirty="0" smtClean="0"/>
              <a:t>Lebonyolítjuk az utazást ,melyet szervezések sorozata előz meg. Idegenvezetéssel,</a:t>
            </a:r>
            <a:br>
              <a:rPr lang="hu-HU" dirty="0" smtClean="0"/>
            </a:br>
            <a:r>
              <a:rPr lang="hu-HU" dirty="0" smtClean="0"/>
              <a:t>feladatokkal,útmutatással</a:t>
            </a:r>
            <a:r>
              <a:rPr lang="hu-HU" dirty="0" smtClean="0"/>
              <a:t>!</a:t>
            </a:r>
          </a:p>
          <a:p>
            <a:r>
              <a:rPr lang="hu-HU" dirty="0" err="1" smtClean="0"/>
              <a:t>Blogoldalt</a:t>
            </a:r>
            <a:r>
              <a:rPr lang="hu-HU" dirty="0" smtClean="0"/>
              <a:t> hoztunk létre </a:t>
            </a:r>
          </a:p>
          <a:p>
            <a:pPr>
              <a:buNone/>
            </a:pPr>
            <a:r>
              <a:rPr lang="hu-HU" smtClean="0"/>
              <a:t> </a:t>
            </a:r>
            <a:r>
              <a:rPr lang="hu-HU" smtClean="0"/>
              <a:t>    hatartalanulkirandulas</a:t>
            </a:r>
            <a:r>
              <a:rPr lang="hu-HU" dirty="0" smtClean="0"/>
              <a:t>/</a:t>
            </a:r>
            <a:r>
              <a:rPr lang="hu-HU" dirty="0" err="1" smtClean="0"/>
              <a:t>blogspot</a:t>
            </a:r>
            <a:endParaRPr lang="hu-HU" dirty="0" smtClean="0"/>
          </a:p>
          <a:p>
            <a:endParaRPr lang="hu-HU" dirty="0" smtClean="0"/>
          </a:p>
          <a:p>
            <a:endParaRPr lang="fr-FR" dirty="0" smtClean="0"/>
          </a:p>
        </p:txBody>
      </p:sp>
      <p:pic>
        <p:nvPicPr>
          <p:cNvPr id="4" name="Kép 3" descr="előadó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71604" cy="1450712"/>
          </a:xfrm>
          <a:prstGeom prst="rect">
            <a:avLst/>
          </a:prstGeom>
        </p:spPr>
      </p:pic>
      <p:pic>
        <p:nvPicPr>
          <p:cNvPr id="6" name="Kép 5" descr="éjszaka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4500570"/>
            <a:ext cx="2533650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marL="0" indent="0" defTabSz="914400" eaLnBrk="1" hangingPunct="1"/>
            <a:endParaRPr lang="fr-CA" dirty="0" smtClean="0"/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389437"/>
          </a:xfrm>
        </p:spPr>
        <p:txBody>
          <a:bodyPr/>
          <a:lstStyle/>
          <a:p>
            <a:r>
              <a:rPr lang="hu-HU" dirty="0" smtClean="0"/>
              <a:t>Kapcsolatfelvétel a külhoni iskolákkal ,pontos időbeosztással!</a:t>
            </a:r>
            <a:br>
              <a:rPr lang="hu-HU" dirty="0" smtClean="0"/>
            </a:br>
            <a:r>
              <a:rPr lang="hu-HU" dirty="0" smtClean="0"/>
              <a:t>( meggyőzés,vásárlás ,vesztegetés)</a:t>
            </a:r>
          </a:p>
          <a:p>
            <a:r>
              <a:rPr lang="hu-HU" dirty="0" smtClean="0"/>
              <a:t>A belépők összehangolás,kedvezmények</a:t>
            </a:r>
          </a:p>
          <a:p>
            <a:r>
              <a:rPr lang="hu-HU" dirty="0" smtClean="0"/>
              <a:t>Belépők finanszírozása és fizetése,valuta elszámolás</a:t>
            </a:r>
          </a:p>
          <a:p>
            <a:r>
              <a:rPr lang="hu-HU" dirty="0" smtClean="0"/>
              <a:t>Számlázunk és várunk lehet ,hogy 2-3 hónapig ,mert </a:t>
            </a:r>
            <a:br>
              <a:rPr lang="hu-HU" dirty="0" smtClean="0"/>
            </a:br>
            <a:r>
              <a:rPr lang="hu-HU" dirty="0" smtClean="0"/>
              <a:t>eltűnt ,elveszett ,nem kaptuk meg ,nem láttuk, ilyet is kell csinálni,azt mondtátok </a:t>
            </a:r>
            <a:br>
              <a:rPr lang="hu-HU" dirty="0" smtClean="0"/>
            </a:br>
            <a:r>
              <a:rPr lang="hu-HU" dirty="0" smtClean="0"/>
              <a:t>ezt ti csináljátok!!</a:t>
            </a:r>
          </a:p>
          <a:p>
            <a:r>
              <a:rPr lang="hu-HU" dirty="0" smtClean="0"/>
              <a:t>Vesszük a telefonokat és a többi</a:t>
            </a:r>
            <a:br>
              <a:rPr lang="hu-HU" dirty="0" smtClean="0"/>
            </a:br>
            <a:r>
              <a:rPr lang="hu-HU" dirty="0" smtClean="0"/>
              <a:t>kirándulást éjszaka intézzük.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fr-FR" dirty="0" smtClean="0"/>
          </a:p>
        </p:txBody>
      </p:sp>
      <p:pic>
        <p:nvPicPr>
          <p:cNvPr id="5" name="Kép 4" descr="tépi ahajá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429132"/>
            <a:ext cx="2476500" cy="1581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9800"/>
      </a:hlink>
      <a:folHlink>
        <a:srgbClr val="F4551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宋体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仿宋_GB2312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100000" t="200000" r="100000" b="4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</a:fillStyleLst>
      <a:lnStyleLst>
        <a:ln w="698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5000"/>
                <a:satMod val="150000"/>
              </a:schemeClr>
            </a:duotone>
          </a:blip>
          <a:tile tx="0" ty="0" sx="70000" sy="70000" flip="none" algn="ctr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9800"/>
    </a:hlink>
    <a:folHlink>
      <a:srgbClr val="F45511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9800"/>
    </a:hlink>
    <a:folHlink>
      <a:srgbClr val="F4551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148</TotalTime>
  <Words>279</Words>
  <Application>Microsoft Office PowerPoint</Application>
  <PresentationFormat>Diavetítés a képernyőre (4:3 oldalarány)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1</vt:lpstr>
      <vt:lpstr>1. dia</vt:lpstr>
      <vt:lpstr>2018.Augusztus 27-28.</vt:lpstr>
      <vt:lpstr>  Scool-Túra Kft.</vt:lpstr>
      <vt:lpstr>                 2012-2018</vt:lpstr>
      <vt:lpstr> Az utazási iroda feladata</vt:lpstr>
      <vt:lpstr>   Mindezt mi hogyan csináljuk?</vt:lpstr>
      <vt:lpstr>Pályázati szakasz</vt:lpstr>
      <vt:lpstr>8. dia</vt:lpstr>
      <vt:lpstr>9. dia</vt:lpstr>
      <vt:lpstr>Amit mi nem ígérünk !!!</vt:lpstr>
      <vt:lpstr>Amivel kiegészítettük a programot</vt:lpstr>
      <vt:lpstr>12. dia</vt:lpstr>
      <vt:lpstr>13.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KD</dc:creator>
  <cp:lastModifiedBy>KD</cp:lastModifiedBy>
  <cp:revision>4</cp:revision>
  <dcterms:created xsi:type="dcterms:W3CDTF">2018-08-25T20:10:11Z</dcterms:created>
  <dcterms:modified xsi:type="dcterms:W3CDTF">2018-08-26T09:47:41Z</dcterms:modified>
</cp:coreProperties>
</file>